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9.jpg" ContentType="image/jpg"/>
  <Override PartName="/ppt/media/image71.jpg" ContentType="image/jpg"/>
  <Override PartName="/ppt/media/image72.jpg" ContentType="image/jpg"/>
  <Override PartName="/ppt/media/image73.jpg" ContentType="image/jpg"/>
  <Override PartName="/ppt/media/image74.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52" r:id="rId8"/>
  </p:sldMasterIdLst>
  <p:notesMasterIdLst>
    <p:notesMasterId r:id="rId49"/>
  </p:notesMasterIdLst>
  <p:sldIdLst>
    <p:sldId id="2076137761" r:id="rId9"/>
    <p:sldId id="259" r:id="rId10"/>
    <p:sldId id="2076136817" r:id="rId11"/>
    <p:sldId id="1551" r:id="rId12"/>
    <p:sldId id="262" r:id="rId13"/>
    <p:sldId id="263" r:id="rId14"/>
    <p:sldId id="264" r:id="rId15"/>
    <p:sldId id="1761" r:id="rId16"/>
    <p:sldId id="1762" r:id="rId17"/>
    <p:sldId id="1763" r:id="rId18"/>
    <p:sldId id="1780" r:id="rId19"/>
    <p:sldId id="1764" r:id="rId20"/>
    <p:sldId id="1562" r:id="rId21"/>
    <p:sldId id="1563" r:id="rId22"/>
    <p:sldId id="1565" r:id="rId23"/>
    <p:sldId id="2414" r:id="rId24"/>
    <p:sldId id="1566" r:id="rId25"/>
    <p:sldId id="1572" r:id="rId26"/>
    <p:sldId id="1573" r:id="rId27"/>
    <p:sldId id="2415" r:id="rId28"/>
    <p:sldId id="1765" r:id="rId29"/>
    <p:sldId id="1766" r:id="rId30"/>
    <p:sldId id="1767" r:id="rId31"/>
    <p:sldId id="1768" r:id="rId32"/>
    <p:sldId id="1769" r:id="rId33"/>
    <p:sldId id="1770" r:id="rId34"/>
    <p:sldId id="1771" r:id="rId35"/>
    <p:sldId id="1772" r:id="rId36"/>
    <p:sldId id="1773" r:id="rId37"/>
    <p:sldId id="1774" r:id="rId38"/>
    <p:sldId id="2416" r:id="rId39"/>
    <p:sldId id="1775" r:id="rId40"/>
    <p:sldId id="1776" r:id="rId41"/>
    <p:sldId id="1777" r:id="rId42"/>
    <p:sldId id="2417" r:id="rId43"/>
    <p:sldId id="2418" r:id="rId44"/>
    <p:sldId id="2419" r:id="rId45"/>
    <p:sldId id="2420" r:id="rId46"/>
    <p:sldId id="2076137769" r:id="rId47"/>
    <p:sldId id="207613753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73" d="100"/>
          <a:sy n="73" d="100"/>
        </p:scale>
        <p:origin x="2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21/03/2021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856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47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4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3/21/2021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5953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3/21/2021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037189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704502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510836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62715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968086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3615685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93460786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97498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233105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0006852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21-03-2021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431323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21-03-2021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88195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21-03-2021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5363900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60180244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016914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34135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4285201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512039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1191142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38967468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95241275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6597447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853796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124033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69672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3/21/2021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3/21/2021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heme" Target="../theme/theme6.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image" Target="../media/image37.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4.xml"/><Relationship Id="rId7" Type="http://schemas.openxmlformats.org/officeDocument/2006/relationships/theme" Target="../theme/theme7.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5" Type="http://schemas.openxmlformats.org/officeDocument/2006/relationships/slideLayout" Target="../slideLayouts/slideLayout156.xml"/><Relationship Id="rId4" Type="http://schemas.openxmlformats.org/officeDocument/2006/relationships/slideLayout" Target="../slideLayouts/slideLayout15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3/21/2021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10535367"/>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21-03-2021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5400072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1.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59.xml"/><Relationship Id="rId5" Type="http://schemas.openxmlformats.org/officeDocument/2006/relationships/image" Target="../media/image80.png"/><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6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8.xml"/></Relationships>
</file>

<file path=ppt/slides/_rels/slide2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58.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8.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58.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8.xml"/><Relationship Id="rId5" Type="http://schemas.openxmlformats.org/officeDocument/2006/relationships/image" Target="../media/image92.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8.xml"/><Relationship Id="rId5" Type="http://schemas.openxmlformats.org/officeDocument/2006/relationships/image" Target="../media/image89.pn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58.xml"/></Relationships>
</file>

<file path=ppt/slides/_rels/slide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8.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58.xml"/><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8.xml"/></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8.xml"/><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8.xml"/></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1" Type="http://schemas.openxmlformats.org/officeDocument/2006/relationships/slideLayout" Target="../slideLayouts/slideLayout15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152.xml"/><Relationship Id="rId4" Type="http://schemas.openxmlformats.org/officeDocument/2006/relationships/hyperlink" Target="https://flow.microsoft.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71.jpg"/><Relationship Id="rId1" Type="http://schemas.openxmlformats.org/officeDocument/2006/relationships/slideLayout" Target="../slideLayouts/slideLayout153.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7.xml"/></Relationships>
</file>

<file path=ppt/slides/_rels/slide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fontScale="77500" lnSpcReduction="2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Data types and expressions</a:t>
            </a:r>
          </a:p>
        </p:txBody>
      </p:sp>
    </p:spTree>
    <p:extLst>
      <p:ext uri="{BB962C8B-B14F-4D97-AF65-F5344CB8AC3E}">
        <p14:creationId xmlns:p14="http://schemas.microsoft.com/office/powerpoint/2010/main" val="333663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C5A67"/>
                    </a:gs>
                    <a:gs pos="30000">
                      <a:srgbClr val="4C5A67"/>
                    </a:gs>
                  </a:gsLst>
                  <a:lin ang="5400000" scaled="0"/>
                </a:gradFill>
                <a:effectLst/>
                <a:uLnTx/>
                <a:uFillTx/>
                <a:latin typeface="Calibri" panose="020F0502020204030204"/>
                <a:ea typeface="+mn-ea"/>
                <a:cs typeface="+mn-cs"/>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2745"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replace(body('</a:t>
            </a:r>
            <a:r>
              <a:rPr kumimoji="0" lang="en-US" sz="18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1" u="none" strike="noStrike" kern="1200" cap="none" spc="0" normalizeH="0" baseline="0" noProof="0" dirty="0" err="1">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rPr>
                <a:t>fx</a:t>
              </a:r>
              <a:endParaRPr kumimoji="0" lang="en-US" sz="1961" b="1" i="1" u="none" strike="noStrike" kern="1200" cap="none" spc="0" normalizeH="0" baseline="0" noProof="0" dirty="0">
                <a:ln>
                  <a:noFill/>
                </a:ln>
                <a:gradFill>
                  <a:gsLst>
                    <a:gs pos="0">
                      <a:srgbClr val="FFFFFF"/>
                    </a:gs>
                    <a:gs pos="100000">
                      <a:srgbClr val="FFFFFF"/>
                    </a:gs>
                  </a:gsLst>
                  <a:lin ang="5400000" scaled="0"/>
                </a:gradFill>
                <a:effectLst/>
                <a:uLnTx/>
                <a:uFillTx/>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How to create expressions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Tx/>
              <a:buAutoNum type="arabicPeriod"/>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Expression name: </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replace</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2"/>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3"/>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 single quotes around static text</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 typeface="+mj-lt"/>
              <a:buAutoNum type="arabicPeriod" startAt="4"/>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Include expressions in other expressions</a:t>
            </a:r>
            <a:endParaRPr kumimoji="0" lang="en-US" sz="2353"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1" u="none" strike="noStrike" kern="1200" cap="none" spc="0" normalizeH="0" baseline="0" noProof="0" dirty="0" err="1">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rPr>
              <a:t>fx</a:t>
            </a:r>
            <a:endParaRPr kumimoji="0" lang="en-US" sz="3529" b="1" i="1" u="none" strike="noStrike" kern="1200" cap="none" spc="0" normalizeH="0" baseline="0" noProof="0" dirty="0">
              <a:ln>
                <a:noFill/>
              </a:ln>
              <a:gradFill>
                <a:gsLst>
                  <a:gs pos="2917">
                    <a:srgbClr val="353535"/>
                  </a:gs>
                  <a:gs pos="30000">
                    <a:srgbClr val="353535"/>
                  </a:gs>
                </a:gsLst>
                <a:lin ang="5400000" scaled="0"/>
              </a:gradFill>
              <a:effectLst/>
              <a:uLnTx/>
              <a:uFillTx/>
              <a:latin typeface="Times New Roman" panose="02020603050405020304" pitchFamily="18" charset="0"/>
              <a:ea typeface="+mn-ea"/>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Anatomy of an expression </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rPr>
              <a:t>Other expressions</a:t>
            </a:r>
            <a:endParaRPr kumimoji="0" lang="en-GB" sz="5400" b="0" i="0" u="none" strike="noStrike" kern="1200" cap="none" spc="-50" normalizeH="0" baseline="0" noProof="0" dirty="0">
              <a:ln w="3175">
                <a:noFill/>
              </a:ln>
              <a:solidFill>
                <a:srgbClr val="418AB3"/>
              </a:solidFill>
              <a:effectLst/>
              <a:uLnTx/>
              <a:uFillTx/>
              <a:latin typeface="Calibri" panose="020F0502020204030204"/>
              <a:ea typeface="+mj-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4C5A67"/>
                </a:solidFill>
                <a:effectLst/>
                <a:uLnTx/>
                <a:uFillTx/>
                <a:latin typeface="Segoe UI Light"/>
                <a:ea typeface="+mn-ea"/>
                <a:cs typeface="+mn-cs"/>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Caution:</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coalesce(body('</a:t>
            </a:r>
            <a:r>
              <a:rPr kumimoji="0" lang="en-US" sz="2000" b="0" i="1" u="none" strike="noStrike" kern="1200" cap="none" spc="0" normalizeH="0" baseline="0" noProof="0" dirty="0" err="1">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Get_record</a:t>
            </a:r>
            <a:r>
              <a:rPr kumimoji="0" lang="en-US" sz="2000" b="0" i="1"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ea typeface="+mn-ea"/>
                <a:cs typeface="+mn-cs"/>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2: Power Packed Day with Power Automate – Part II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123</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Jane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J@a.c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888</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Bob</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ID: 456</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Name: Dave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Mail: </a:t>
              </a:r>
              <a:r>
                <a:rPr kumimoji="0" lang="en-US" sz="137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D@a.c</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288550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If the array is a list of Strings, Numbers, Booleans </a:t>
            </a:r>
            <a:r>
              <a:rPr kumimoji="0" lang="en-US" sz="1961"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etc</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then the above expression can be used directly. However, if it is an array of objects, you will need to </a:t>
            </a:r>
            <a:r>
              <a:rPr kumimoji="0" lang="en-US" sz="1961"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use square brackets</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last(body('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body('</a:t>
            </a:r>
            <a:r>
              <a:rPr kumimoji="0" lang="en-US" sz="18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Get_rows</a:t>
            </a:r>
            <a:r>
              <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Consolas" panose="020B0609020204030204" pitchFamily="49" charset="0"/>
                <a:ea typeface="+mn-ea"/>
                <a:cs typeface="Segoe UI" panose="020B0502040204020203" pitchFamily="34" charset="0"/>
              </a:rPr>
              <a:t>')['value'][2]</a:t>
            </a: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Note:</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You must have a list of strings, not a list of Objects. Use </a:t>
            </a:r>
            <a:r>
              <a:rPr kumimoji="0" lang="en-US" sz="1961" b="0" i="1"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Select</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rPr>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Create an array strings, numbers,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booleans</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r>
              <a:rPr kumimoji="0" lang="en-US" sz="3137"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etc</a:t>
            </a: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4C5A67"/>
                </a:solidFill>
                <a:effectLst/>
                <a:uLnTx/>
                <a:uFillTx/>
                <a:latin typeface="Calibri" panose="020F0502020204030204"/>
                <a:ea typeface="+mn-ea"/>
                <a:cs typeface="+mn-cs"/>
              </a:rPr>
              <a:t>Can hardcode a list – or – have the list be dynamic at runtime</a:t>
            </a:r>
            <a:endParaRPr kumimoji="0" lang="en-US" sz="28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Power Automate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Data types and expression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Working with Arrays</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Control flow and action settings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Save Office 365 email attachments to OneDrive for Business</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Build an approval request using Power Automate</a:t>
            </a: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689908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7442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8740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320087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defRPr/>
            </a:pPr>
            <a:endParaRPr lang="en-US" sz="3600" b="1" dirty="0">
              <a:solidFill>
                <a:srgbClr val="7030A0"/>
              </a:solidFill>
            </a:endParaRPr>
          </a:p>
          <a:p>
            <a:pPr marL="571500" lvl="0" indent="-571500">
              <a:buFont typeface="Wingdings" panose="05000000000000000000" pitchFamily="2" charset="2"/>
              <a:buChar char="ü"/>
              <a:defRPr/>
            </a:pPr>
            <a:r>
              <a:rPr lang="en-US" sz="2800" b="1" dirty="0">
                <a:solidFill>
                  <a:srgbClr val="7030A0"/>
                </a:solidFill>
              </a:rPr>
              <a:t>Save Office 365 email attachments to OneDrive for Business</a:t>
            </a:r>
          </a:p>
          <a:p>
            <a:pPr marL="571500" lvl="0" indent="-571500">
              <a:buFont typeface="Wingdings" panose="05000000000000000000" pitchFamily="2" charset="2"/>
              <a:buChar char="ü"/>
              <a:defRPr/>
            </a:pPr>
            <a:r>
              <a:rPr lang="en-US" sz="2800" b="1" dirty="0">
                <a:solidFill>
                  <a:srgbClr val="7030A0"/>
                </a:solidFill>
              </a:rPr>
              <a:t>Build an approval request using Power Automate</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38200" y="189761"/>
            <a:ext cx="10515600" cy="1325563"/>
          </a:xfrm>
        </p:spPr>
        <p:txBody>
          <a:bodyPr>
            <a:normAutofit/>
          </a:bodyPr>
          <a:lstStyle/>
          <a:p>
            <a:r>
              <a:rPr lang="en-US" sz="5400" spc="-50" dirty="0">
                <a:ln w="3175">
                  <a:noFill/>
                </a:ln>
                <a:solidFill>
                  <a:schemeClr val="accent1"/>
                </a:solidFill>
                <a:ea typeface="+mn-ea"/>
                <a:cs typeface="Segoe UI" pitchFamily="34" charset="0"/>
              </a:rPr>
              <a:t>Types of Power Automate</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fontScale="70000" lnSpcReduction="2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TotalTime>
  <Words>2184</Words>
  <Application>Microsoft Office PowerPoint</Application>
  <PresentationFormat>Widescreen</PresentationFormat>
  <Paragraphs>358</Paragraphs>
  <Slides>40</Slides>
  <Notes>15</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40</vt:i4>
      </vt:variant>
    </vt:vector>
  </HeadingPairs>
  <TitlesOfParts>
    <vt:vector size="59" baseType="lpstr">
      <vt:lpstr>Arial</vt:lpstr>
      <vt:lpstr>Arial Black</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2_Office Theme</vt:lpstr>
      <vt:lpstr>1_Office Theme</vt:lpstr>
      <vt:lpstr>PowerPoint Presentation</vt:lpstr>
      <vt:lpstr>PowerPoint Presentation</vt:lpstr>
      <vt:lpstr>Agenda</vt:lpstr>
      <vt:lpstr>Introduction</vt:lpstr>
      <vt:lpstr>What is Power Automate?</vt:lpstr>
      <vt:lpstr>PowerPoint Presentation</vt:lpstr>
      <vt:lpstr>Build your own flows in an easy to use visual designer</vt:lpstr>
      <vt:lpstr>Types of Power Automate</vt:lpstr>
      <vt:lpstr>Actions in flows</vt:lpstr>
      <vt:lpstr>Flowing data</vt:lpstr>
      <vt:lpstr>Data types and expressions</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Control flow and action settings</vt:lpstr>
      <vt:lpstr>Normal action execution</vt:lpstr>
      <vt:lpstr>Action settings</vt:lpstr>
      <vt:lpstr>Error handling</vt:lpstr>
      <vt:lpstr>Parallel execution</vt:lpstr>
      <vt:lpstr>Looping</vt:lpstr>
      <vt:lpstr>Terminate flows</vt:lpstr>
      <vt:lpstr>Asynchronous Actions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94</cp:revision>
  <dcterms:created xsi:type="dcterms:W3CDTF">2020-02-12T12:44:10Z</dcterms:created>
  <dcterms:modified xsi:type="dcterms:W3CDTF">2021-03-21T18:14:57Z</dcterms:modified>
</cp:coreProperties>
</file>